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theme/theme2.xml" Type="http://schemas.openxmlformats.org/officeDocument/2006/relationships/theme" Id="rId1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7" name="Shape 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" name="Shape 3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mar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 indent="304800">
              <a:spcBef>
                <a:spcPts val="0"/>
              </a:spcBef>
              <a:buSzPct val="100000"/>
              <a:defRPr sz="4800"/>
            </a:lvl1pPr>
            <a:lvl2pPr algn="ctr" indent="304800">
              <a:spcBef>
                <a:spcPts val="0"/>
              </a:spcBef>
              <a:buSzPct val="100000"/>
              <a:defRPr sz="4800"/>
            </a:lvl2pPr>
            <a:lvl3pPr algn="ctr" indent="304800">
              <a:spcBef>
                <a:spcPts val="0"/>
              </a:spcBef>
              <a:buSzPct val="100000"/>
              <a:defRPr sz="4800"/>
            </a:lvl3pPr>
            <a:lvl4pPr algn="ctr" indent="304800">
              <a:spcBef>
                <a:spcPts val="0"/>
              </a:spcBef>
              <a:buSzPct val="100000"/>
              <a:defRPr sz="4800"/>
            </a:lvl4pPr>
            <a:lvl5pPr algn="ctr" indent="304800">
              <a:spcBef>
                <a:spcPts val="0"/>
              </a:spcBef>
              <a:buSzPct val="100000"/>
              <a:defRPr sz="4800"/>
            </a:lvl5pPr>
            <a:lvl6pPr algn="ctr" indent="304800">
              <a:spcBef>
                <a:spcPts val="0"/>
              </a:spcBef>
              <a:buSzPct val="100000"/>
              <a:defRPr sz="4800"/>
            </a:lvl6pPr>
            <a:lvl7pPr algn="ctr" indent="304800">
              <a:spcBef>
                <a:spcPts val="0"/>
              </a:spcBef>
              <a:buSzPct val="100000"/>
              <a:defRPr sz="4800"/>
            </a:lvl7pPr>
            <a:lvl8pPr algn="ctr" indent="304800">
              <a:spcBef>
                <a:spcPts val="0"/>
              </a:spcBef>
              <a:buSzPct val="100000"/>
              <a:defRPr sz="4800"/>
            </a:lvl8pPr>
            <a:lvl9pPr algn="ctr" indent="304800">
              <a:spcBef>
                <a:spcPts val="0"/>
              </a:spcBef>
              <a:buSzPct val="100000"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-171450" marL="285750">
              <a:spcBef>
                <a:spcPts val="0"/>
              </a:spcBef>
              <a:buClr>
                <a:schemeClr val="dk1"/>
              </a:buClr>
              <a:buSzPct val="100000"/>
              <a:buNone/>
              <a:defRPr sz="1800">
                <a:solidFill>
                  <a:schemeClr val="dk1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 indent="228600" mar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SzPct val="100000"/>
              <a:defRPr sz="3000"/>
            </a:lvl1pPr>
            <a:lvl2pPr indent="-133350" marL="742950">
              <a:spcBef>
                <a:spcPts val="480"/>
              </a:spcBef>
              <a:buSzPct val="100000"/>
              <a:defRPr sz="2400"/>
            </a:lvl2pPr>
            <a:lvl3pPr indent="-76200" marL="1143000">
              <a:spcBef>
                <a:spcPts val="480"/>
              </a:spcBef>
              <a:buSzPct val="100000"/>
              <a:defRPr sz="2400"/>
            </a:lvl3pPr>
            <a:lvl4pPr indent="-114300" marL="1600200">
              <a:spcBef>
                <a:spcPts val="360"/>
              </a:spcBef>
              <a:buSzPct val="100000"/>
              <a:defRPr sz="1800"/>
            </a:lvl4pPr>
            <a:lvl5pPr indent="-114300" marL="2057400">
              <a:spcBef>
                <a:spcPts val="360"/>
              </a:spcBef>
              <a:buSzPct val="100000"/>
              <a:defRPr sz="1800"/>
            </a:lvl5pPr>
            <a:lvl6pPr indent="-114300" marL="2514600">
              <a:spcBef>
                <a:spcPts val="360"/>
              </a:spcBef>
              <a:buSzPct val="100000"/>
              <a:defRPr sz="1800"/>
            </a:lvl6pPr>
            <a:lvl7pPr indent="-114300" marL="2971800">
              <a:spcBef>
                <a:spcPts val="360"/>
              </a:spcBef>
              <a:buSzPct val="100000"/>
              <a:defRPr sz="1800"/>
            </a:lvl7pPr>
            <a:lvl8pPr indent="-114300" marL="3429000">
              <a:spcBef>
                <a:spcPts val="360"/>
              </a:spcBef>
              <a:buSzPct val="100000"/>
              <a:defRPr sz="1800"/>
            </a:lvl8pPr>
            <a:lvl9pPr indent="-114300" marL="3886200">
              <a:spcBef>
                <a:spcPts val="360"/>
              </a:spcBef>
              <a:buSzPct val="100000"/>
              <a:defRPr sz="18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1583342" x="685800"/>
            <a:ext cy="1159856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Cynopsis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Put Your Reporting Obligations on Autopilot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Your Data is Secure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/>
              <a:t>Limit access with row level security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/>
              <a:t>Transaction logging permits rollback of any action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/>
              <a:t>Connected user management fees from HR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/>
              <a:t>All the data and Cynopsis servers stay within your firewall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/>
              <a:t>Your data and business logic are covered by NDAs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/>
              <a:t>We only rely on proven hardware and software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sz="3000" lang="en">
                <a:solidFill>
                  <a:srgbClr val="000000"/>
                </a:solidFill>
              </a:rPr>
              <a:t>Put Your Reporting Obligations on Autopilot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chemeClr val="dk1"/>
                </a:solidFill>
              </a:rPr>
              <a:t>Cut the cost of reporting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chemeClr val="dk1"/>
                </a:solidFill>
              </a:rPr>
              <a:t>Boost turnaround times for reporting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chemeClr val="dk1"/>
                </a:solidFill>
              </a:rPr>
              <a:t>Meet you data control and reporting obligations at the click of button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chemeClr val="dk1"/>
                </a:solidFill>
              </a:rPr>
              <a:t>Quicker audits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chemeClr val="dk1"/>
                </a:solidFill>
              </a:rPr>
              <a:t>Adapt to changing regulations without effort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chemeClr val="dk1"/>
                </a:solidFill>
              </a:rPr>
              <a:t>Minimize data errors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We Do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2095900" x="457200"/>
            <a:ext cy="2829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sz="3600" lang="en">
                <a:solidFill>
                  <a:schemeClr val="dk1"/>
                </a:solidFill>
              </a:rPr>
              <a:t>Reporting and Governance for Financial Services Subsidiaries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With Cynopsis You Can:</a:t>
            </a:r>
          </a:p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rgbClr val="252523"/>
                </a:solidFill>
              </a:rPr>
              <a:t>Say goodbye to slow management information and data errors.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252523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rgbClr val="252523"/>
                </a:solidFill>
              </a:rPr>
              <a:t>Cut the cost of reporting. 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rgbClr val="252523"/>
                </a:solidFill>
              </a:rPr>
              <a:t>Take the hassle and risk out of reporting to regulators.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rgbClr val="252523"/>
                </a:solidFill>
              </a:rPr>
              <a:t>Let managers keep track of human processes as they happen.</a:t>
            </a:r>
          </a:p>
          <a:p>
            <a:pPr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rgbClr val="252523"/>
                </a:solidFill>
              </a:rPr>
              <a:t>Remove the burden of responding to the demands of head office data teams.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We Focus on Process</a:t>
            </a:r>
          </a:p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/>
              <a:t>Track a process of data that moves through several departments. 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/>
              <a:t>For example: customer information starts at sales and ends up at accounting.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/>
              <a:t>We start small. What kind of data do you need? Which process generates it?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How we Work:	</a:t>
            </a:r>
          </a:p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2400" lang="en"/>
              <a:t>You choose a process to track.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2400" lang="en"/>
              <a:t>Our business analysts map the data flow with your people.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2400" lang="en"/>
              <a:t>Our subject matter expert reviews the process.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2400" lang="en"/>
              <a:t>Your managers pick relevant control points.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2400" lang="en"/>
              <a:t>Our developers implement the needed hardware and software.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2400" lang="en"/>
              <a:t>Our business analysts verify the data quality.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Pricing Model</a:t>
            </a:r>
          </a:p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/>
              <a:t>We install the system for one process for free.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/>
              <a:t>Try it for 3 months.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/>
              <a:t>After that, pay quarterly.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/>
              <a:t>We update the system when regulations and operations change.</a:t>
            </a:r>
          </a:p>
          <a:p>
            <a:pPr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/>
              <a:t>Add the next process, etc. 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Building Big Data Capability</a:t>
            </a:r>
          </a:p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Keep adding processes to track</a:t>
            </a:r>
          </a:p>
          <a:p>
            <a:pPr rtl="0" lvl="0" indent="-4191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Aggregate and store the data</a:t>
            </a:r>
          </a:p>
          <a:p>
            <a:pPr rtl="0" lvl="0" indent="-4191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Correlate and analyze the metadata</a:t>
            </a:r>
          </a:p>
          <a:p>
            <a:pPr lvl="0" indent="-4191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Manage risk with big data analyses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Use Cases: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1144200" x="457200"/>
            <a:ext cy="37817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/>
              <a:t>Complaints monitoring, tracking, and reporting</a:t>
            </a:r>
          </a:p>
          <a:p>
            <a:pPr rtl="0" lvl="0" indent="-3429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/>
              <a:t>Sales flow tracking</a:t>
            </a:r>
          </a:p>
          <a:p>
            <a:pPr rtl="0" lvl="0" indent="-3429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/>
              <a:t>Automated client reporting</a:t>
            </a:r>
          </a:p>
          <a:p>
            <a:pPr rtl="0" lvl="0" indent="-3429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/>
              <a:t>Economic capital tracking</a:t>
            </a:r>
          </a:p>
          <a:p>
            <a:pPr rtl="0" lvl="0" indent="-3429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/>
              <a:t>Ledger error tracking</a:t>
            </a:r>
          </a:p>
          <a:p>
            <a:pPr rtl="0" lvl="0" indent="-3429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/>
              <a:t>End of period reporting</a:t>
            </a:r>
          </a:p>
          <a:p>
            <a:pPr rtl="0" lvl="0" indent="-3429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/>
              <a:t>Real-time monitoring</a:t>
            </a:r>
          </a:p>
          <a:p>
            <a:pPr rtl="0" lvl="0" indent="-3429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/>
              <a:t>Monitoring SLA deliverables</a:t>
            </a:r>
          </a:p>
          <a:p>
            <a:pPr rtl="0" lvl="0" indent="-3429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>
                <a:solidFill>
                  <a:schemeClr val="dk1"/>
                </a:solidFill>
              </a:rPr>
              <a:t>Streamline, de-risk, and optimize workflows</a:t>
            </a:r>
          </a:p>
          <a:p>
            <a:pPr rtl="0" lvl="0" indent="-3429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/>
              <a:t>Streamline payment processes</a:t>
            </a:r>
          </a:p>
          <a:p>
            <a:pPr rtl="0" lvl="0" indent="-3429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/>
              <a:t>Calendering and follow up functions</a:t>
            </a:r>
          </a:p>
          <a:p>
            <a:pPr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Types of Reporting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chemeClr val="dk1"/>
                </a:solidFill>
              </a:rPr>
              <a:t>Basel III – Pillar 2 reporting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chemeClr val="dk1"/>
                </a:solidFill>
              </a:rPr>
              <a:t>Solvency II – Pillar 3 Reporting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chemeClr val="dk1"/>
                </a:solidFill>
              </a:rPr>
              <a:t>Sarbanes Oxley Reporting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chemeClr val="dk1"/>
                </a:solidFill>
              </a:rPr>
              <a:t>Client On-Boarding, KYC &amp; AML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chemeClr val="dk1"/>
                </a:solidFill>
              </a:rPr>
              <a:t>ORSA Guidelines Reporting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chemeClr val="dk1"/>
                </a:solidFill>
              </a:rPr>
              <a:t>IFRS 4, 9 &amp; IFRS Phase 2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chemeClr val="dk1"/>
                </a:solidFill>
              </a:rPr>
              <a:t>SAS 70/SOC 1,2 &amp; 3 Readiness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chemeClr val="dk1"/>
                </a:solidFill>
              </a:rPr>
              <a:t>Billing reports - production and validation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light-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